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82" r:id="rId5"/>
    <p:sldId id="336" r:id="rId6"/>
    <p:sldId id="340" r:id="rId7"/>
    <p:sldId id="337" r:id="rId8"/>
    <p:sldId id="338" r:id="rId9"/>
    <p:sldId id="304" r:id="rId10"/>
    <p:sldId id="328" r:id="rId11"/>
    <p:sldId id="329" r:id="rId12"/>
    <p:sldId id="331" r:id="rId13"/>
    <p:sldId id="330" r:id="rId14"/>
    <p:sldId id="332" r:id="rId15"/>
    <p:sldId id="333" r:id="rId16"/>
    <p:sldId id="334"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84FDF-0434-453F-9EA9-E3825C9DFAF6}" v="6" dt="2021-09-07T18:59:07.754"/>
    <p1510:client id="{98455071-83AD-492B-A422-D0F4BC785328}" v="52" dt="2021-09-07T19:38:19.5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29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D14B5-E713-4B84-8DF6-A0FB0EC2FF8F}" type="datetimeFigureOut">
              <a:rPr lang="nl-NL" smtClean="0"/>
              <a:t>8-9-2021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89070-3404-401E-B186-4FACAAC540F3}" type="slidenum">
              <a:rPr lang="nl-NL" smtClean="0"/>
              <a:t>‹nr.›</a:t>
            </a:fld>
            <a:endParaRPr lang="nl-NL"/>
          </a:p>
        </p:txBody>
      </p:sp>
    </p:spTree>
    <p:extLst>
      <p:ext uri="{BB962C8B-B14F-4D97-AF65-F5344CB8AC3E}">
        <p14:creationId xmlns:p14="http://schemas.microsoft.com/office/powerpoint/2010/main" val="606150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9C4A2D5-D29F-4B6E-B8B6-A2C01D9E692E}" type="slidenum">
              <a:rPr lang="nl-NL" smtClean="0"/>
              <a:t>1</a:t>
            </a:fld>
            <a:endParaRPr lang="nl-NL"/>
          </a:p>
        </p:txBody>
      </p:sp>
    </p:spTree>
    <p:extLst>
      <p:ext uri="{BB962C8B-B14F-4D97-AF65-F5344CB8AC3E}">
        <p14:creationId xmlns:p14="http://schemas.microsoft.com/office/powerpoint/2010/main" val="1194350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3B89070-3404-401E-B186-4FACAAC540F3}" type="slidenum">
              <a:rPr lang="nl-NL" smtClean="0"/>
              <a:t>11</a:t>
            </a:fld>
            <a:endParaRPr lang="nl-NL"/>
          </a:p>
        </p:txBody>
      </p:sp>
    </p:spTree>
    <p:extLst>
      <p:ext uri="{BB962C8B-B14F-4D97-AF65-F5344CB8AC3E}">
        <p14:creationId xmlns:p14="http://schemas.microsoft.com/office/powerpoint/2010/main" val="91866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9D29D-35CA-4EA2-871C-CF73250BCC0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1372FDD-E0FC-44C5-9353-E186048F1C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2FDF50F-F0A1-4574-932A-1D74831A3FC2}"/>
              </a:ext>
            </a:extLst>
          </p:cNvPr>
          <p:cNvSpPr>
            <a:spLocks noGrp="1"/>
          </p:cNvSpPr>
          <p:nvPr>
            <p:ph type="dt" sz="half" idx="10"/>
          </p:nvPr>
        </p:nvSpPr>
        <p:spPr/>
        <p:txBody>
          <a:bodyPr/>
          <a:lstStyle/>
          <a:p>
            <a:fld id="{B6CF98FF-986C-478F-95E6-D5D55D9D97B3}" type="datetimeFigureOut">
              <a:rPr lang="nl-NL" smtClean="0"/>
              <a:t>8-9-2021</a:t>
            </a:fld>
            <a:endParaRPr lang="nl-NL"/>
          </a:p>
        </p:txBody>
      </p:sp>
      <p:sp>
        <p:nvSpPr>
          <p:cNvPr id="5" name="Tijdelijke aanduiding voor voettekst 4">
            <a:extLst>
              <a:ext uri="{FF2B5EF4-FFF2-40B4-BE49-F238E27FC236}">
                <a16:creationId xmlns:a16="http://schemas.microsoft.com/office/drawing/2014/main" id="{057456D6-CEBB-4DCB-B8D9-321E335D8CD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7C99776-B70A-4ACD-A3AC-42A122A3B874}"/>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294116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6A92F-6A07-4518-8889-4315E32C9C8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D891297-4CF4-4DF5-99A3-50898B156F9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0A9BD31-A64A-4EF8-A163-85119454FC17}"/>
              </a:ext>
            </a:extLst>
          </p:cNvPr>
          <p:cNvSpPr>
            <a:spLocks noGrp="1"/>
          </p:cNvSpPr>
          <p:nvPr>
            <p:ph type="dt" sz="half" idx="10"/>
          </p:nvPr>
        </p:nvSpPr>
        <p:spPr/>
        <p:txBody>
          <a:bodyPr/>
          <a:lstStyle/>
          <a:p>
            <a:fld id="{B6CF98FF-986C-478F-95E6-D5D55D9D97B3}" type="datetimeFigureOut">
              <a:rPr lang="nl-NL" smtClean="0"/>
              <a:t>8-9-2021</a:t>
            </a:fld>
            <a:endParaRPr lang="nl-NL"/>
          </a:p>
        </p:txBody>
      </p:sp>
      <p:sp>
        <p:nvSpPr>
          <p:cNvPr id="5" name="Tijdelijke aanduiding voor voettekst 4">
            <a:extLst>
              <a:ext uri="{FF2B5EF4-FFF2-40B4-BE49-F238E27FC236}">
                <a16:creationId xmlns:a16="http://schemas.microsoft.com/office/drawing/2014/main" id="{3E89106B-78B6-448D-80BC-F0EEE17D9AB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373510-F452-41BF-A67C-FE288DD13127}"/>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2418968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DCCA81A-E398-40FD-83F3-5AA802CCC13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105E297-0F6D-4F77-9B8E-2C3D316439B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6580EB1-BA92-476C-919F-7E4C9B1E98E2}"/>
              </a:ext>
            </a:extLst>
          </p:cNvPr>
          <p:cNvSpPr>
            <a:spLocks noGrp="1"/>
          </p:cNvSpPr>
          <p:nvPr>
            <p:ph type="dt" sz="half" idx="10"/>
          </p:nvPr>
        </p:nvSpPr>
        <p:spPr/>
        <p:txBody>
          <a:bodyPr/>
          <a:lstStyle/>
          <a:p>
            <a:fld id="{B6CF98FF-986C-478F-95E6-D5D55D9D97B3}" type="datetimeFigureOut">
              <a:rPr lang="nl-NL" smtClean="0"/>
              <a:t>8-9-2021</a:t>
            </a:fld>
            <a:endParaRPr lang="nl-NL"/>
          </a:p>
        </p:txBody>
      </p:sp>
      <p:sp>
        <p:nvSpPr>
          <p:cNvPr id="5" name="Tijdelijke aanduiding voor voettekst 4">
            <a:extLst>
              <a:ext uri="{FF2B5EF4-FFF2-40B4-BE49-F238E27FC236}">
                <a16:creationId xmlns:a16="http://schemas.microsoft.com/office/drawing/2014/main" id="{80189698-9E03-4B91-B7FB-02BEE93598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34A5185-41D8-45A5-95DB-4BABB4F13C42}"/>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4141651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8-9-2021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1139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91887-7AE7-4474-9D4B-A48A4AA3DF7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C6C6D5F-F1B1-4E5B-B80E-72C7AC18EF3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75F804-3541-471F-880B-CD8C80FB16C5}"/>
              </a:ext>
            </a:extLst>
          </p:cNvPr>
          <p:cNvSpPr>
            <a:spLocks noGrp="1"/>
          </p:cNvSpPr>
          <p:nvPr>
            <p:ph type="dt" sz="half" idx="10"/>
          </p:nvPr>
        </p:nvSpPr>
        <p:spPr/>
        <p:txBody>
          <a:bodyPr/>
          <a:lstStyle/>
          <a:p>
            <a:fld id="{B6CF98FF-986C-478F-95E6-D5D55D9D97B3}" type="datetimeFigureOut">
              <a:rPr lang="nl-NL" smtClean="0"/>
              <a:t>8-9-2021</a:t>
            </a:fld>
            <a:endParaRPr lang="nl-NL"/>
          </a:p>
        </p:txBody>
      </p:sp>
      <p:sp>
        <p:nvSpPr>
          <p:cNvPr id="5" name="Tijdelijke aanduiding voor voettekst 4">
            <a:extLst>
              <a:ext uri="{FF2B5EF4-FFF2-40B4-BE49-F238E27FC236}">
                <a16:creationId xmlns:a16="http://schemas.microsoft.com/office/drawing/2014/main" id="{F71BCE05-FD99-49F4-9EDE-4820D99F731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B37322-E6BB-427D-A7C8-5306BF088927}"/>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391600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D70434-1F64-41D1-9B59-E8398F04F0D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FC5D49B-ECB5-499A-9FC0-A84B5607B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971FABA-63B8-49AE-89E5-D362E68F78A6}"/>
              </a:ext>
            </a:extLst>
          </p:cNvPr>
          <p:cNvSpPr>
            <a:spLocks noGrp="1"/>
          </p:cNvSpPr>
          <p:nvPr>
            <p:ph type="dt" sz="half" idx="10"/>
          </p:nvPr>
        </p:nvSpPr>
        <p:spPr/>
        <p:txBody>
          <a:bodyPr/>
          <a:lstStyle/>
          <a:p>
            <a:fld id="{B6CF98FF-986C-478F-95E6-D5D55D9D97B3}" type="datetimeFigureOut">
              <a:rPr lang="nl-NL" smtClean="0"/>
              <a:t>8-9-2021</a:t>
            </a:fld>
            <a:endParaRPr lang="nl-NL"/>
          </a:p>
        </p:txBody>
      </p:sp>
      <p:sp>
        <p:nvSpPr>
          <p:cNvPr id="5" name="Tijdelijke aanduiding voor voettekst 4">
            <a:extLst>
              <a:ext uri="{FF2B5EF4-FFF2-40B4-BE49-F238E27FC236}">
                <a16:creationId xmlns:a16="http://schemas.microsoft.com/office/drawing/2014/main" id="{B0E60BEA-9109-4EAF-AAD0-4C9DD0BA85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440AE30-0036-414A-88EC-72666BBFBDEC}"/>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283726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118C55-373B-467E-8ED7-7064F00063B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C0E7518-3E1D-40CF-AF8B-EFAE0752BE1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E3E0929-7B93-4E83-A114-7C2946D2363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3E49601-5DE6-4E78-BC6F-7680BE82F27E}"/>
              </a:ext>
            </a:extLst>
          </p:cNvPr>
          <p:cNvSpPr>
            <a:spLocks noGrp="1"/>
          </p:cNvSpPr>
          <p:nvPr>
            <p:ph type="dt" sz="half" idx="10"/>
          </p:nvPr>
        </p:nvSpPr>
        <p:spPr/>
        <p:txBody>
          <a:bodyPr/>
          <a:lstStyle/>
          <a:p>
            <a:fld id="{B6CF98FF-986C-478F-95E6-D5D55D9D97B3}" type="datetimeFigureOut">
              <a:rPr lang="nl-NL" smtClean="0"/>
              <a:t>8-9-2021</a:t>
            </a:fld>
            <a:endParaRPr lang="nl-NL"/>
          </a:p>
        </p:txBody>
      </p:sp>
      <p:sp>
        <p:nvSpPr>
          <p:cNvPr id="6" name="Tijdelijke aanduiding voor voettekst 5">
            <a:extLst>
              <a:ext uri="{FF2B5EF4-FFF2-40B4-BE49-F238E27FC236}">
                <a16:creationId xmlns:a16="http://schemas.microsoft.com/office/drawing/2014/main" id="{D4F9F365-F006-433E-A393-594DD013205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DB80BF1-A8B7-4461-9580-A47179E2DE17}"/>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192518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66E82-9B81-4E30-8FCF-5021790C25E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EC27AB2-5110-4641-8D0C-CE19E613C7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E3D229B-BF30-4DBB-B569-21FEAAFFE62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622B56D-8037-4CB9-AE53-2034F8C866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EC312B4-CD55-46AA-B625-593F8C3606F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B823827-AD15-4D9A-A294-B6891A7F381D}"/>
              </a:ext>
            </a:extLst>
          </p:cNvPr>
          <p:cNvSpPr>
            <a:spLocks noGrp="1"/>
          </p:cNvSpPr>
          <p:nvPr>
            <p:ph type="dt" sz="half" idx="10"/>
          </p:nvPr>
        </p:nvSpPr>
        <p:spPr/>
        <p:txBody>
          <a:bodyPr/>
          <a:lstStyle/>
          <a:p>
            <a:fld id="{B6CF98FF-986C-478F-95E6-D5D55D9D97B3}" type="datetimeFigureOut">
              <a:rPr lang="nl-NL" smtClean="0"/>
              <a:t>8-9-2021</a:t>
            </a:fld>
            <a:endParaRPr lang="nl-NL"/>
          </a:p>
        </p:txBody>
      </p:sp>
      <p:sp>
        <p:nvSpPr>
          <p:cNvPr id="8" name="Tijdelijke aanduiding voor voettekst 7">
            <a:extLst>
              <a:ext uri="{FF2B5EF4-FFF2-40B4-BE49-F238E27FC236}">
                <a16:creationId xmlns:a16="http://schemas.microsoft.com/office/drawing/2014/main" id="{65736080-6EE3-4B3D-A51E-2F82C5AC761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3649170-32AC-4D76-B75A-567EB50CCDC4}"/>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240116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B2673-DDD6-46FF-9744-9C157A80D44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0432F9F-D910-479A-9CE3-F4A7BF6F6B2D}"/>
              </a:ext>
            </a:extLst>
          </p:cNvPr>
          <p:cNvSpPr>
            <a:spLocks noGrp="1"/>
          </p:cNvSpPr>
          <p:nvPr>
            <p:ph type="dt" sz="half" idx="10"/>
          </p:nvPr>
        </p:nvSpPr>
        <p:spPr/>
        <p:txBody>
          <a:bodyPr/>
          <a:lstStyle/>
          <a:p>
            <a:fld id="{B6CF98FF-986C-478F-95E6-D5D55D9D97B3}" type="datetimeFigureOut">
              <a:rPr lang="nl-NL" smtClean="0"/>
              <a:t>8-9-2021</a:t>
            </a:fld>
            <a:endParaRPr lang="nl-NL"/>
          </a:p>
        </p:txBody>
      </p:sp>
      <p:sp>
        <p:nvSpPr>
          <p:cNvPr id="4" name="Tijdelijke aanduiding voor voettekst 3">
            <a:extLst>
              <a:ext uri="{FF2B5EF4-FFF2-40B4-BE49-F238E27FC236}">
                <a16:creationId xmlns:a16="http://schemas.microsoft.com/office/drawing/2014/main" id="{DA03E273-47AF-4161-A9B2-0699B435319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19E7BDE-EEE3-4601-9EA1-84A6F009C409}"/>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3071908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5820394-B664-43AA-9FF2-4DBF351F5848}"/>
              </a:ext>
            </a:extLst>
          </p:cNvPr>
          <p:cNvSpPr>
            <a:spLocks noGrp="1"/>
          </p:cNvSpPr>
          <p:nvPr>
            <p:ph type="dt" sz="half" idx="10"/>
          </p:nvPr>
        </p:nvSpPr>
        <p:spPr/>
        <p:txBody>
          <a:bodyPr/>
          <a:lstStyle/>
          <a:p>
            <a:fld id="{B6CF98FF-986C-478F-95E6-D5D55D9D97B3}" type="datetimeFigureOut">
              <a:rPr lang="nl-NL" smtClean="0"/>
              <a:t>8-9-2021</a:t>
            </a:fld>
            <a:endParaRPr lang="nl-NL"/>
          </a:p>
        </p:txBody>
      </p:sp>
      <p:sp>
        <p:nvSpPr>
          <p:cNvPr id="3" name="Tijdelijke aanduiding voor voettekst 2">
            <a:extLst>
              <a:ext uri="{FF2B5EF4-FFF2-40B4-BE49-F238E27FC236}">
                <a16:creationId xmlns:a16="http://schemas.microsoft.com/office/drawing/2014/main" id="{010F6010-8F00-4C32-BEA7-A6A57F20619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78C1D93-F82D-431C-9301-23D018DAC9E6}"/>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154194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CB7581-4449-477C-B7A6-9BF20342074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385363-E915-4E26-83B5-9C2E1C0E87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1ECE4C5-9FD8-4B05-9370-28C04EA5C1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144F6AE-A5D3-4077-806E-F7FBD407C38B}"/>
              </a:ext>
            </a:extLst>
          </p:cNvPr>
          <p:cNvSpPr>
            <a:spLocks noGrp="1"/>
          </p:cNvSpPr>
          <p:nvPr>
            <p:ph type="dt" sz="half" idx="10"/>
          </p:nvPr>
        </p:nvSpPr>
        <p:spPr/>
        <p:txBody>
          <a:bodyPr/>
          <a:lstStyle/>
          <a:p>
            <a:fld id="{B6CF98FF-986C-478F-95E6-D5D55D9D97B3}" type="datetimeFigureOut">
              <a:rPr lang="nl-NL" smtClean="0"/>
              <a:t>8-9-2021</a:t>
            </a:fld>
            <a:endParaRPr lang="nl-NL"/>
          </a:p>
        </p:txBody>
      </p:sp>
      <p:sp>
        <p:nvSpPr>
          <p:cNvPr id="6" name="Tijdelijke aanduiding voor voettekst 5">
            <a:extLst>
              <a:ext uri="{FF2B5EF4-FFF2-40B4-BE49-F238E27FC236}">
                <a16:creationId xmlns:a16="http://schemas.microsoft.com/office/drawing/2014/main" id="{B2DB7734-94DB-4EBA-BF2C-8BE5230520F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2EB4C9D-36AC-4BAE-984F-1BBE6A3F61DE}"/>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127355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15EDF3-5E28-4F5C-B14B-919B170CA94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DDDBC9B-0CD6-4C9F-B75D-CF79B7E927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A797F93-2236-432A-8F0E-044DAB89A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B853762-BBBF-42E8-909F-732FE0C46D70}"/>
              </a:ext>
            </a:extLst>
          </p:cNvPr>
          <p:cNvSpPr>
            <a:spLocks noGrp="1"/>
          </p:cNvSpPr>
          <p:nvPr>
            <p:ph type="dt" sz="half" idx="10"/>
          </p:nvPr>
        </p:nvSpPr>
        <p:spPr/>
        <p:txBody>
          <a:bodyPr/>
          <a:lstStyle/>
          <a:p>
            <a:fld id="{B6CF98FF-986C-478F-95E6-D5D55D9D97B3}" type="datetimeFigureOut">
              <a:rPr lang="nl-NL" smtClean="0"/>
              <a:t>8-9-2021</a:t>
            </a:fld>
            <a:endParaRPr lang="nl-NL"/>
          </a:p>
        </p:txBody>
      </p:sp>
      <p:sp>
        <p:nvSpPr>
          <p:cNvPr id="6" name="Tijdelijke aanduiding voor voettekst 5">
            <a:extLst>
              <a:ext uri="{FF2B5EF4-FFF2-40B4-BE49-F238E27FC236}">
                <a16:creationId xmlns:a16="http://schemas.microsoft.com/office/drawing/2014/main" id="{38321A40-6AE6-462C-A87E-9D1880F2F68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01B3612-B666-4B40-A373-CA68A434BEDC}"/>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184545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0A70781-42EF-478E-B980-64A12F25E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A4277C1-E806-496A-AC1B-9DBF1FFAC6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EF68CF-75A8-42C8-AE42-07EEDD131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F98FF-986C-478F-95E6-D5D55D9D97B3}" type="datetimeFigureOut">
              <a:rPr lang="nl-NL" smtClean="0"/>
              <a:t>8-9-2021</a:t>
            </a:fld>
            <a:endParaRPr lang="nl-NL"/>
          </a:p>
        </p:txBody>
      </p:sp>
      <p:sp>
        <p:nvSpPr>
          <p:cNvPr id="5" name="Tijdelijke aanduiding voor voettekst 4">
            <a:extLst>
              <a:ext uri="{FF2B5EF4-FFF2-40B4-BE49-F238E27FC236}">
                <a16:creationId xmlns:a16="http://schemas.microsoft.com/office/drawing/2014/main" id="{F5B38AF4-1266-4568-BE61-FD0C0BFB3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1DF7A67-D1F4-4026-8F3E-9CD47D9A5B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C5E48-5C52-46C0-90B0-BA6CA9DB3545}" type="slidenum">
              <a:rPr lang="nl-NL" smtClean="0"/>
              <a:t>‹nr.›</a:t>
            </a:fld>
            <a:endParaRPr lang="nl-NL"/>
          </a:p>
        </p:txBody>
      </p:sp>
    </p:spTree>
    <p:extLst>
      <p:ext uri="{BB962C8B-B14F-4D97-AF65-F5344CB8AC3E}">
        <p14:creationId xmlns:p14="http://schemas.microsoft.com/office/powerpoint/2010/main" val="419478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nl.wikipedia.org/wiki/Wet_van_behoud_van_energie" TargetMode="External"/><Relationship Id="rId5" Type="http://schemas.openxmlformats.org/officeDocument/2006/relationships/hyperlink" Target="https://nl.wikipedia.org/wiki/Arbeid_(natuurkunde)" TargetMode="Externa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7963FBB-8004-4F20-8A2B-5ABF84A3DBC3}"/>
              </a:ext>
            </a:extLst>
          </p:cNvPr>
          <p:cNvPicPr>
            <a:picLocks noChangeAspect="1"/>
          </p:cNvPicPr>
          <p:nvPr/>
        </p:nvPicPr>
        <p:blipFill>
          <a:blip r:embed="rId3"/>
          <a:stretch>
            <a:fillRect/>
          </a:stretch>
        </p:blipFill>
        <p:spPr>
          <a:xfrm>
            <a:off x="2578303" y="1849999"/>
            <a:ext cx="7035394" cy="3158002"/>
          </a:xfrm>
          <a:prstGeom prst="rect">
            <a:avLst/>
          </a:prstGeom>
        </p:spPr>
      </p:pic>
      <p:sp>
        <p:nvSpPr>
          <p:cNvPr id="3" name="Titel 1">
            <a:extLst>
              <a:ext uri="{FF2B5EF4-FFF2-40B4-BE49-F238E27FC236}">
                <a16:creationId xmlns:a16="http://schemas.microsoft.com/office/drawing/2014/main" id="{DB2E5A80-D3E7-4B58-8B05-CAFFBCA79330}"/>
              </a:ext>
            </a:extLst>
          </p:cNvPr>
          <p:cNvSpPr txBox="1">
            <a:spLocks/>
          </p:cNvSpPr>
          <p:nvPr/>
        </p:nvSpPr>
        <p:spPr>
          <a:xfrm>
            <a:off x="2726432" y="1741337"/>
            <a:ext cx="6739136" cy="2387918"/>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sz="5200"/>
          </a:p>
          <a:p>
            <a:r>
              <a:rPr lang="nl-NL" sz="5200"/>
              <a:t>Water en energie in beeld</a:t>
            </a:r>
          </a:p>
          <a:p>
            <a:pPr algn="ctr"/>
            <a:endParaRPr lang="nl-NL" sz="3300"/>
          </a:p>
          <a:p>
            <a:pPr algn="ctr"/>
            <a:r>
              <a:rPr lang="nl-NL" sz="3300"/>
              <a:t>Inleiding in water en energie bij je thuis</a:t>
            </a:r>
          </a:p>
          <a:p>
            <a:pPr algn="ctr"/>
            <a:r>
              <a:rPr lang="nl-NL" sz="3300"/>
              <a:t>Les 1 Elektriciteit wat is dat?</a:t>
            </a:r>
          </a:p>
          <a:p>
            <a:endParaRPr lang="nl-NL" sz="6600"/>
          </a:p>
        </p:txBody>
      </p:sp>
      <p:pic>
        <p:nvPicPr>
          <p:cNvPr id="4" name="Afbeelding 3">
            <a:extLst>
              <a:ext uri="{FF2B5EF4-FFF2-40B4-BE49-F238E27FC236}">
                <a16:creationId xmlns:a16="http://schemas.microsoft.com/office/drawing/2014/main" id="{B370718C-2A38-4280-8B24-5DC573D632A0}"/>
              </a:ext>
            </a:extLst>
          </p:cNvPr>
          <p:cNvPicPr>
            <a:picLocks noChangeAspect="1"/>
          </p:cNvPicPr>
          <p:nvPr/>
        </p:nvPicPr>
        <p:blipFill>
          <a:blip r:embed="rId4"/>
          <a:stretch>
            <a:fillRect/>
          </a:stretch>
        </p:blipFill>
        <p:spPr>
          <a:xfrm>
            <a:off x="64169" y="4714391"/>
            <a:ext cx="2143609" cy="2143609"/>
          </a:xfrm>
          <a:prstGeom prst="rect">
            <a:avLst/>
          </a:prstGeom>
        </p:spPr>
      </p:pic>
    </p:spTree>
    <p:extLst>
      <p:ext uri="{BB962C8B-B14F-4D97-AF65-F5344CB8AC3E}">
        <p14:creationId xmlns:p14="http://schemas.microsoft.com/office/powerpoint/2010/main" val="2584218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57211-5551-41C2-AC78-C7DB61A9EAAD}"/>
              </a:ext>
            </a:extLst>
          </p:cNvPr>
          <p:cNvSpPr>
            <a:spLocks noGrp="1"/>
          </p:cNvSpPr>
          <p:nvPr>
            <p:ph type="title"/>
          </p:nvPr>
        </p:nvSpPr>
        <p:spPr>
          <a:xfrm>
            <a:off x="838200" y="365125"/>
            <a:ext cx="10515600" cy="1325563"/>
          </a:xfrm>
        </p:spPr>
        <p:txBody>
          <a:bodyPr/>
          <a:lstStyle/>
          <a:p>
            <a:r>
              <a:rPr lang="nl-NL"/>
              <a:t>Isolatoren &amp; Geleiders</a:t>
            </a:r>
          </a:p>
        </p:txBody>
      </p:sp>
      <p:pic>
        <p:nvPicPr>
          <p:cNvPr id="1026" name="Picture 2">
            <a:extLst>
              <a:ext uri="{FF2B5EF4-FFF2-40B4-BE49-F238E27FC236}">
                <a16:creationId xmlns:a16="http://schemas.microsoft.com/office/drawing/2014/main" id="{D85B51D7-7A2C-49E9-9593-ACFBE14C3A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7400" y="1336675"/>
            <a:ext cx="5308600" cy="530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769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1C1AF08-E236-400D-878A-C7B72D8F0A5C}"/>
              </a:ext>
            </a:extLst>
          </p:cNvPr>
          <p:cNvSpPr>
            <a:spLocks noGrp="1"/>
          </p:cNvSpPr>
          <p:nvPr>
            <p:ph type="title"/>
          </p:nvPr>
        </p:nvSpPr>
        <p:spPr>
          <a:xfrm>
            <a:off x="640079" y="2053641"/>
            <a:ext cx="3669161" cy="2760098"/>
          </a:xfrm>
        </p:spPr>
        <p:txBody>
          <a:bodyPr>
            <a:normAutofit/>
          </a:bodyPr>
          <a:lstStyle/>
          <a:p>
            <a:r>
              <a:rPr lang="nl-NL">
                <a:solidFill>
                  <a:srgbClr val="FFFFFF"/>
                </a:solidFill>
              </a:rPr>
              <a:t>Lading, Spanning en Stroom</a:t>
            </a:r>
          </a:p>
        </p:txBody>
      </p:sp>
      <p:sp>
        <p:nvSpPr>
          <p:cNvPr id="3" name="Tijdelijke aanduiding voor inhoud 2">
            <a:extLst>
              <a:ext uri="{FF2B5EF4-FFF2-40B4-BE49-F238E27FC236}">
                <a16:creationId xmlns:a16="http://schemas.microsoft.com/office/drawing/2014/main" id="{07B656FE-B83E-4686-9E07-BBE9E5E3C934}"/>
              </a:ext>
            </a:extLst>
          </p:cNvPr>
          <p:cNvSpPr>
            <a:spLocks noGrp="1"/>
          </p:cNvSpPr>
          <p:nvPr>
            <p:ph idx="1"/>
          </p:nvPr>
        </p:nvSpPr>
        <p:spPr>
          <a:xfrm>
            <a:off x="6054218" y="813683"/>
            <a:ext cx="4779958" cy="5230634"/>
          </a:xfrm>
        </p:spPr>
        <p:txBody>
          <a:bodyPr anchor="ctr">
            <a:normAutofit lnSpcReduction="10000"/>
          </a:bodyPr>
          <a:lstStyle/>
          <a:p>
            <a:r>
              <a:rPr lang="nl-NL" sz="2400" b="1">
                <a:solidFill>
                  <a:srgbClr val="000000"/>
                </a:solidFill>
              </a:rPr>
              <a:t>Elektrische lading</a:t>
            </a:r>
            <a:r>
              <a:rPr lang="nl-NL" sz="2400">
                <a:solidFill>
                  <a:srgbClr val="000000"/>
                </a:solidFill>
              </a:rPr>
              <a:t>: tekort/teveel aan één van de twee soorten elektrisch geladen deeltjes (+ ionen of vrije elektronen)</a:t>
            </a:r>
          </a:p>
          <a:p>
            <a:r>
              <a:rPr lang="nl-NL" sz="2400" b="1">
                <a:solidFill>
                  <a:srgbClr val="000000"/>
                </a:solidFill>
              </a:rPr>
              <a:t>Elektrische spanning </a:t>
            </a:r>
            <a:r>
              <a:rPr lang="nl-NL" sz="2400">
                <a:solidFill>
                  <a:srgbClr val="000000"/>
                </a:solidFill>
              </a:rPr>
              <a:t>(druk): veroorzaakt door de elektronische krachten die elektrische ladingen op elkaar uitoefenen. (eenheid volt </a:t>
            </a:r>
            <a:r>
              <a:rPr lang="nl-NL" sz="2400" i="1">
                <a:solidFill>
                  <a:srgbClr val="000000"/>
                </a:solidFill>
              </a:rPr>
              <a:t>V</a:t>
            </a:r>
            <a:r>
              <a:rPr lang="nl-NL" sz="2400">
                <a:solidFill>
                  <a:srgbClr val="000000"/>
                </a:solidFill>
              </a:rPr>
              <a:t>)</a:t>
            </a:r>
          </a:p>
          <a:p>
            <a:r>
              <a:rPr lang="nl-NL" sz="2400" b="1">
                <a:solidFill>
                  <a:srgbClr val="000000"/>
                </a:solidFill>
              </a:rPr>
              <a:t>Elektrische stroom</a:t>
            </a:r>
            <a:r>
              <a:rPr lang="nl-NL" sz="2400">
                <a:solidFill>
                  <a:srgbClr val="000000"/>
                </a:solidFill>
              </a:rPr>
              <a:t>: is een stroom van lading die ontstaat als je een plaats van hoge spanning (+ pool) verbindt met een plaats van lage spanning (- pool) (eenheid ampère </a:t>
            </a:r>
            <a:r>
              <a:rPr lang="nl-NL" sz="2400" i="1">
                <a:solidFill>
                  <a:srgbClr val="000000"/>
                </a:solidFill>
              </a:rPr>
              <a:t>A</a:t>
            </a:r>
            <a:r>
              <a:rPr lang="nl-NL" sz="2400">
                <a:solidFill>
                  <a:srgbClr val="000000"/>
                </a:solidFill>
              </a:rPr>
              <a:t>)</a:t>
            </a:r>
            <a:endParaRPr lang="nl-NL" sz="2400" i="1">
              <a:solidFill>
                <a:srgbClr val="000000"/>
              </a:solidFill>
            </a:endParaRPr>
          </a:p>
        </p:txBody>
      </p:sp>
    </p:spTree>
    <p:extLst>
      <p:ext uri="{BB962C8B-B14F-4D97-AF65-F5344CB8AC3E}">
        <p14:creationId xmlns:p14="http://schemas.microsoft.com/office/powerpoint/2010/main" val="90684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71868A2-6687-407E-ADB8-5C57FFFF0B50}"/>
              </a:ext>
            </a:extLst>
          </p:cNvPr>
          <p:cNvSpPr>
            <a:spLocks noGrp="1"/>
          </p:cNvSpPr>
          <p:nvPr>
            <p:ph type="title"/>
          </p:nvPr>
        </p:nvSpPr>
        <p:spPr>
          <a:xfrm>
            <a:off x="6090574" y="307655"/>
            <a:ext cx="4977976" cy="1454051"/>
          </a:xfrm>
        </p:spPr>
        <p:txBody>
          <a:bodyPr>
            <a:normAutofit/>
          </a:bodyPr>
          <a:lstStyle/>
          <a:p>
            <a:r>
              <a:rPr lang="nl-NL">
                <a:solidFill>
                  <a:srgbClr val="000000"/>
                </a:solidFill>
              </a:rPr>
              <a:t>Vermogen &amp; Energiegebruik</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8FF0480E-5133-40AA-A6F0-274E15F3EA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Tijdelijke aanduiding voor inhoud 2">
            <a:extLst>
              <a:ext uri="{FF2B5EF4-FFF2-40B4-BE49-F238E27FC236}">
                <a16:creationId xmlns:a16="http://schemas.microsoft.com/office/drawing/2014/main" id="{027140E7-1577-4057-8182-2F10C7AD47CC}"/>
              </a:ext>
            </a:extLst>
          </p:cNvPr>
          <p:cNvSpPr>
            <a:spLocks noGrp="1"/>
          </p:cNvSpPr>
          <p:nvPr>
            <p:ph idx="1"/>
          </p:nvPr>
        </p:nvSpPr>
        <p:spPr>
          <a:xfrm>
            <a:off x="6090574" y="2421682"/>
            <a:ext cx="4977578" cy="3639289"/>
          </a:xfrm>
        </p:spPr>
        <p:txBody>
          <a:bodyPr anchor="ctr">
            <a:normAutofit/>
          </a:bodyPr>
          <a:lstStyle/>
          <a:p>
            <a:pPr marL="0" indent="0">
              <a:buNone/>
            </a:pPr>
            <a:r>
              <a:rPr lang="nl-NL" sz="2000">
                <a:solidFill>
                  <a:srgbClr val="000000"/>
                </a:solidFill>
              </a:rPr>
              <a:t>Vermogen = P (eenheid Watt </a:t>
            </a:r>
            <a:r>
              <a:rPr lang="nl-NL" sz="2000" i="1">
                <a:solidFill>
                  <a:srgbClr val="000000"/>
                </a:solidFill>
              </a:rPr>
              <a:t>W</a:t>
            </a:r>
            <a:r>
              <a:rPr lang="nl-NL" sz="2000">
                <a:solidFill>
                  <a:srgbClr val="000000"/>
                </a:solidFill>
              </a:rPr>
              <a:t>)</a:t>
            </a:r>
          </a:p>
          <a:p>
            <a:pPr marL="0" indent="0">
              <a:buNone/>
            </a:pPr>
            <a:r>
              <a:rPr lang="nl-NL" sz="2000">
                <a:solidFill>
                  <a:srgbClr val="000000"/>
                </a:solidFill>
              </a:rPr>
              <a:t>Spanning = U (eenheid Volt </a:t>
            </a:r>
            <a:r>
              <a:rPr lang="nl-NL" sz="2000" i="1">
                <a:solidFill>
                  <a:srgbClr val="000000"/>
                </a:solidFill>
              </a:rPr>
              <a:t>V</a:t>
            </a:r>
            <a:r>
              <a:rPr lang="nl-NL" sz="2000">
                <a:solidFill>
                  <a:srgbClr val="000000"/>
                </a:solidFill>
              </a:rPr>
              <a:t>)</a:t>
            </a:r>
          </a:p>
          <a:p>
            <a:pPr marL="0" indent="0">
              <a:buNone/>
            </a:pPr>
            <a:r>
              <a:rPr lang="nl-NL" sz="2000">
                <a:solidFill>
                  <a:srgbClr val="000000"/>
                </a:solidFill>
              </a:rPr>
              <a:t>Stroom = I (eenheid Ampère A)</a:t>
            </a:r>
          </a:p>
          <a:p>
            <a:pPr marL="0" indent="0">
              <a:buNone/>
            </a:pPr>
            <a:r>
              <a:rPr lang="nl-NL" sz="2000">
                <a:solidFill>
                  <a:srgbClr val="000000"/>
                </a:solidFill>
              </a:rPr>
              <a:t>P = U ∙ I</a:t>
            </a:r>
          </a:p>
          <a:p>
            <a:pPr marL="0" indent="0">
              <a:buNone/>
            </a:pPr>
            <a:endParaRPr lang="nl-NL" sz="2000">
              <a:solidFill>
                <a:srgbClr val="000000"/>
              </a:solidFill>
            </a:endParaRPr>
          </a:p>
          <a:p>
            <a:pPr marL="0" indent="0">
              <a:buNone/>
            </a:pPr>
            <a:r>
              <a:rPr lang="nl-NL" sz="2000">
                <a:solidFill>
                  <a:srgbClr val="000000"/>
                </a:solidFill>
              </a:rPr>
              <a:t>Energiegebruik = E (eenheid kilowattuur </a:t>
            </a:r>
            <a:r>
              <a:rPr lang="nl-NL" sz="2000" i="1">
                <a:solidFill>
                  <a:srgbClr val="000000"/>
                </a:solidFill>
              </a:rPr>
              <a:t>kWh</a:t>
            </a:r>
            <a:r>
              <a:rPr lang="nl-NL" sz="2000">
                <a:solidFill>
                  <a:srgbClr val="000000"/>
                </a:solidFill>
              </a:rPr>
              <a:t>)   </a:t>
            </a:r>
          </a:p>
          <a:p>
            <a:pPr marL="0" indent="0">
              <a:buNone/>
            </a:pPr>
            <a:r>
              <a:rPr lang="nl-NL" sz="2000">
                <a:solidFill>
                  <a:srgbClr val="000000"/>
                </a:solidFill>
              </a:rPr>
              <a:t>Vermogen = P (eenheid kilowatt k</a:t>
            </a:r>
            <a:r>
              <a:rPr lang="nl-NL" sz="2000" i="1">
                <a:solidFill>
                  <a:srgbClr val="000000"/>
                </a:solidFill>
              </a:rPr>
              <a:t>W</a:t>
            </a:r>
            <a:r>
              <a:rPr lang="nl-NL" sz="2000">
                <a:solidFill>
                  <a:srgbClr val="000000"/>
                </a:solidFill>
              </a:rPr>
              <a:t>)</a:t>
            </a:r>
          </a:p>
          <a:p>
            <a:pPr marL="0" indent="0">
              <a:buNone/>
            </a:pPr>
            <a:r>
              <a:rPr lang="nl-NL" sz="2000">
                <a:solidFill>
                  <a:srgbClr val="000000"/>
                </a:solidFill>
              </a:rPr>
              <a:t>Tijd = t (eenheid uur </a:t>
            </a:r>
            <a:r>
              <a:rPr lang="nl-NL" sz="2000" i="1">
                <a:solidFill>
                  <a:srgbClr val="000000"/>
                </a:solidFill>
              </a:rPr>
              <a:t>h</a:t>
            </a:r>
            <a:r>
              <a:rPr lang="nl-NL" sz="2000">
                <a:solidFill>
                  <a:srgbClr val="000000"/>
                </a:solidFill>
              </a:rPr>
              <a:t>)</a:t>
            </a:r>
          </a:p>
          <a:p>
            <a:pPr marL="0" indent="0">
              <a:buNone/>
            </a:pPr>
            <a:r>
              <a:rPr lang="nl-NL" sz="2000">
                <a:solidFill>
                  <a:srgbClr val="000000"/>
                </a:solidFill>
              </a:rPr>
              <a:t>E = P ∙ t</a:t>
            </a:r>
          </a:p>
          <a:p>
            <a:pPr marL="0" indent="0">
              <a:buNone/>
            </a:pPr>
            <a:endParaRPr lang="nl-NL" sz="2000">
              <a:solidFill>
                <a:srgbClr val="000000"/>
              </a:solidFill>
            </a:endParaRPr>
          </a:p>
        </p:txBody>
      </p:sp>
    </p:spTree>
    <p:extLst>
      <p:ext uri="{BB962C8B-B14F-4D97-AF65-F5344CB8AC3E}">
        <p14:creationId xmlns:p14="http://schemas.microsoft.com/office/powerpoint/2010/main" val="394357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DD8B01-4088-46F6-A521-87D4B65588BD}"/>
              </a:ext>
            </a:extLst>
          </p:cNvPr>
          <p:cNvSpPr>
            <a:spLocks noGrp="1"/>
          </p:cNvSpPr>
          <p:nvPr>
            <p:ph type="title"/>
          </p:nvPr>
        </p:nvSpPr>
        <p:spPr/>
        <p:txBody>
          <a:bodyPr/>
          <a:lstStyle/>
          <a:p>
            <a:r>
              <a:rPr lang="nl-NL"/>
              <a:t>Opdrachten</a:t>
            </a:r>
          </a:p>
        </p:txBody>
      </p:sp>
      <p:sp>
        <p:nvSpPr>
          <p:cNvPr id="3" name="Tijdelijke aanduiding voor inhoud 2">
            <a:extLst>
              <a:ext uri="{FF2B5EF4-FFF2-40B4-BE49-F238E27FC236}">
                <a16:creationId xmlns:a16="http://schemas.microsoft.com/office/drawing/2014/main" id="{FFBFB678-2EA7-4919-A969-A51E05B406E7}"/>
              </a:ext>
            </a:extLst>
          </p:cNvPr>
          <p:cNvSpPr>
            <a:spLocks noGrp="1"/>
          </p:cNvSpPr>
          <p:nvPr>
            <p:ph idx="1"/>
          </p:nvPr>
        </p:nvSpPr>
        <p:spPr/>
        <p:txBody>
          <a:bodyPr/>
          <a:lstStyle/>
          <a:p>
            <a:r>
              <a:rPr lang="nl-NL" dirty="0"/>
              <a:t>Maak uit de bundel 6.0 Elektriciteit 1 in § 6.2 Opgave 1 t/m 4</a:t>
            </a:r>
          </a:p>
          <a:p>
            <a:endParaRPr lang="nl-NL" dirty="0"/>
          </a:p>
          <a:p>
            <a:endParaRPr lang="nl-NL" dirty="0"/>
          </a:p>
        </p:txBody>
      </p:sp>
    </p:spTree>
    <p:extLst>
      <p:ext uri="{BB962C8B-B14F-4D97-AF65-F5344CB8AC3E}">
        <p14:creationId xmlns:p14="http://schemas.microsoft.com/office/powerpoint/2010/main" val="361129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39C4A-D201-4B3E-9BED-C45193A904F9}"/>
              </a:ext>
            </a:extLst>
          </p:cNvPr>
          <p:cNvSpPr>
            <a:spLocks noGrp="1"/>
          </p:cNvSpPr>
          <p:nvPr>
            <p:ph type="title"/>
          </p:nvPr>
        </p:nvSpPr>
        <p:spPr/>
        <p:txBody>
          <a:bodyPr/>
          <a:lstStyle/>
          <a:p>
            <a:r>
              <a:rPr lang="nl-NL"/>
              <a:t>Water &amp; Energie: Nu en in de toekomst</a:t>
            </a:r>
          </a:p>
        </p:txBody>
      </p:sp>
      <p:sp>
        <p:nvSpPr>
          <p:cNvPr id="3" name="Tijdelijke aanduiding voor inhoud 2">
            <a:extLst>
              <a:ext uri="{FF2B5EF4-FFF2-40B4-BE49-F238E27FC236}">
                <a16:creationId xmlns:a16="http://schemas.microsoft.com/office/drawing/2014/main" id="{43213013-BCBF-4F75-8B01-B09C2BFBEDF7}"/>
              </a:ext>
            </a:extLst>
          </p:cNvPr>
          <p:cNvSpPr>
            <a:spLocks noGrp="1"/>
          </p:cNvSpPr>
          <p:nvPr>
            <p:ph idx="1"/>
          </p:nvPr>
        </p:nvSpPr>
        <p:spPr/>
        <p:txBody>
          <a:bodyPr/>
          <a:lstStyle/>
          <a:p>
            <a:r>
              <a:rPr lang="nl-NL"/>
              <a:t>Cruciale rol in verduurzaming samenleving </a:t>
            </a:r>
          </a:p>
          <a:p>
            <a:pPr lvl="1"/>
            <a:r>
              <a:rPr lang="nl-NL"/>
              <a:t>Klimaatverandering en hoe kunnen we dit beperken door anders met energie om te gaan </a:t>
            </a:r>
          </a:p>
          <a:p>
            <a:pPr lvl="1"/>
            <a:r>
              <a:rPr lang="nl-NL"/>
              <a:t>En hoe kunnen we ons aanpassen aan de veranderingen die sowieso gaan gebeuren?</a:t>
            </a:r>
          </a:p>
        </p:txBody>
      </p:sp>
    </p:spTree>
    <p:extLst>
      <p:ext uri="{BB962C8B-B14F-4D97-AF65-F5344CB8AC3E}">
        <p14:creationId xmlns:p14="http://schemas.microsoft.com/office/powerpoint/2010/main" val="272005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BABEA786-B0AD-4042-BC2C-F2AB4D195B52}"/>
              </a:ext>
            </a:extLst>
          </p:cNvPr>
          <p:cNvPicPr>
            <a:picLocks noGrp="1" noChangeAspect="1"/>
          </p:cNvPicPr>
          <p:nvPr>
            <p:ph idx="1"/>
          </p:nvPr>
        </p:nvPicPr>
        <p:blipFill>
          <a:blip r:embed="rId2"/>
          <a:stretch>
            <a:fillRect/>
          </a:stretch>
        </p:blipFill>
        <p:spPr>
          <a:xfrm>
            <a:off x="1709443" y="206476"/>
            <a:ext cx="8773113" cy="8773113"/>
          </a:xfrm>
          <a:prstGeom prst="rect">
            <a:avLst/>
          </a:prstGeom>
        </p:spPr>
      </p:pic>
    </p:spTree>
    <p:extLst>
      <p:ext uri="{BB962C8B-B14F-4D97-AF65-F5344CB8AC3E}">
        <p14:creationId xmlns:p14="http://schemas.microsoft.com/office/powerpoint/2010/main" val="139753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754DD-72E6-43BE-9B8B-EE62CE6F84C0}"/>
              </a:ext>
            </a:extLst>
          </p:cNvPr>
          <p:cNvSpPr>
            <a:spLocks noGrp="1"/>
          </p:cNvSpPr>
          <p:nvPr>
            <p:ph type="title"/>
          </p:nvPr>
        </p:nvSpPr>
        <p:spPr/>
        <p:txBody>
          <a:bodyPr/>
          <a:lstStyle/>
          <a:p>
            <a:r>
              <a:rPr lang="nl-NL"/>
              <a:t>Deze periode</a:t>
            </a:r>
          </a:p>
        </p:txBody>
      </p:sp>
      <p:sp>
        <p:nvSpPr>
          <p:cNvPr id="3" name="Tijdelijke aanduiding voor inhoud 2">
            <a:extLst>
              <a:ext uri="{FF2B5EF4-FFF2-40B4-BE49-F238E27FC236}">
                <a16:creationId xmlns:a16="http://schemas.microsoft.com/office/drawing/2014/main" id="{FD0C757B-73C3-4015-8330-C09AC5B0F01C}"/>
              </a:ext>
            </a:extLst>
          </p:cNvPr>
          <p:cNvSpPr>
            <a:spLocks noGrp="1"/>
          </p:cNvSpPr>
          <p:nvPr>
            <p:ph idx="1"/>
          </p:nvPr>
        </p:nvSpPr>
        <p:spPr/>
        <p:txBody>
          <a:bodyPr vert="horz" lIns="91440" tIns="45720" rIns="91440" bIns="45720" rtlCol="0" anchor="t">
            <a:normAutofit/>
          </a:bodyPr>
          <a:lstStyle/>
          <a:p>
            <a:r>
              <a:rPr lang="nl-NL"/>
              <a:t>Deze periode staat in het teken van de introductie met het vakgebied water en energie. We beginnen dicht bij huis door te starten met de herkomst en productie van elektriciteit en drinkwater en de verwerking van afvalwater.</a:t>
            </a:r>
          </a:p>
          <a:p>
            <a:r>
              <a:rPr lang="nl-NL"/>
              <a:t>Je gaat je eigen elektriciteitsverbruik en watergebruik onderzoeken. Hoe zien de </a:t>
            </a:r>
            <a:r>
              <a:rPr lang="nl-NL" err="1"/>
              <a:t>jaarafrekenigen</a:t>
            </a:r>
            <a:r>
              <a:rPr lang="nl-NL"/>
              <a:t> er uit en wat betekent dat. Je gaat op zoek naar manieren om je drinkwater en elektriciteitsverbruik te verminderen.</a:t>
            </a:r>
          </a:p>
          <a:p>
            <a:r>
              <a:rPr lang="nl-NL"/>
              <a:t>Je krijgt een leerarrangement voor deze specialisatie die de bovenstaande inhoud combineert.</a:t>
            </a:r>
          </a:p>
          <a:p>
            <a:endParaRPr lang="nl-NL"/>
          </a:p>
        </p:txBody>
      </p:sp>
    </p:spTree>
    <p:extLst>
      <p:ext uri="{BB962C8B-B14F-4D97-AF65-F5344CB8AC3E}">
        <p14:creationId xmlns:p14="http://schemas.microsoft.com/office/powerpoint/2010/main" val="3894088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41FFF-686A-4DE0-BEB8-DE912F5F6CB1}"/>
              </a:ext>
            </a:extLst>
          </p:cNvPr>
          <p:cNvSpPr>
            <a:spLocks noGrp="1"/>
          </p:cNvSpPr>
          <p:nvPr>
            <p:ph type="title"/>
          </p:nvPr>
        </p:nvSpPr>
        <p:spPr/>
        <p:txBody>
          <a:bodyPr/>
          <a:lstStyle/>
          <a:p>
            <a:r>
              <a:rPr lang="nl-NL"/>
              <a:t>Vandaag </a:t>
            </a:r>
          </a:p>
        </p:txBody>
      </p:sp>
      <p:sp>
        <p:nvSpPr>
          <p:cNvPr id="3" name="Tijdelijke aanduiding voor inhoud 2">
            <a:extLst>
              <a:ext uri="{FF2B5EF4-FFF2-40B4-BE49-F238E27FC236}">
                <a16:creationId xmlns:a16="http://schemas.microsoft.com/office/drawing/2014/main" id="{9089DE24-177D-4A29-956A-C022FE203FF6}"/>
              </a:ext>
            </a:extLst>
          </p:cNvPr>
          <p:cNvSpPr>
            <a:spLocks noGrp="1"/>
          </p:cNvSpPr>
          <p:nvPr>
            <p:ph idx="1"/>
          </p:nvPr>
        </p:nvSpPr>
        <p:spPr/>
        <p:txBody>
          <a:bodyPr/>
          <a:lstStyle/>
          <a:p>
            <a:r>
              <a:rPr lang="nl-NL"/>
              <a:t>Wat is energie eigenlijk?</a:t>
            </a:r>
          </a:p>
          <a:p>
            <a:r>
              <a:rPr lang="nl-NL"/>
              <a:t>én elektriciteit?</a:t>
            </a:r>
          </a:p>
        </p:txBody>
      </p:sp>
    </p:spTree>
    <p:extLst>
      <p:ext uri="{BB962C8B-B14F-4D97-AF65-F5344CB8AC3E}">
        <p14:creationId xmlns:p14="http://schemas.microsoft.com/office/powerpoint/2010/main" val="319832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271905" y="-27107"/>
            <a:ext cx="4977976" cy="1454051"/>
          </a:xfrm>
        </p:spPr>
        <p:txBody>
          <a:bodyPr>
            <a:normAutofit/>
          </a:bodyPr>
          <a:lstStyle/>
          <a:p>
            <a:r>
              <a:rPr lang="nl-NL">
                <a:solidFill>
                  <a:srgbClr val="000000"/>
                </a:solidFill>
              </a:rPr>
              <a:t>Wat is Energie?</a:t>
            </a:r>
          </a:p>
        </p:txBody>
      </p:sp>
      <p:sp>
        <p:nvSpPr>
          <p:cNvPr id="1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E3C13047-FBAE-4404-BA84-9CE9825DC2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Tijdelijke aanduiding voor inhoud 2"/>
          <p:cNvSpPr>
            <a:spLocks noGrp="1"/>
          </p:cNvSpPr>
          <p:nvPr>
            <p:ph idx="1"/>
          </p:nvPr>
        </p:nvSpPr>
        <p:spPr>
          <a:xfrm>
            <a:off x="6090574" y="1244600"/>
            <a:ext cx="4977578" cy="4816372"/>
          </a:xfrm>
        </p:spPr>
        <p:txBody>
          <a:bodyPr anchor="ctr">
            <a:normAutofit fontScale="92500" lnSpcReduction="20000"/>
          </a:bodyPr>
          <a:lstStyle/>
          <a:p>
            <a:pPr marL="0" indent="0">
              <a:buNone/>
            </a:pPr>
            <a:r>
              <a:rPr lang="nl-NL" sz="2400">
                <a:solidFill>
                  <a:srgbClr val="000000"/>
                </a:solidFill>
              </a:rPr>
              <a:t>Energie wordt wel aangeduid als de mogelijkheid om </a:t>
            </a:r>
            <a:r>
              <a:rPr lang="nl-NL" sz="2400">
                <a:solidFill>
                  <a:srgbClr val="000000"/>
                </a:solidFill>
                <a:hlinkClick r:id="rId5" tooltip="Arbeid (natuurkunde)"/>
              </a:rPr>
              <a:t>arbeid</a:t>
            </a:r>
            <a:r>
              <a:rPr lang="nl-NL" sz="2400">
                <a:solidFill>
                  <a:srgbClr val="000000"/>
                </a:solidFill>
              </a:rPr>
              <a:t> te verrichten, </a:t>
            </a:r>
          </a:p>
          <a:p>
            <a:pPr marL="0" indent="0">
              <a:buNone/>
            </a:pPr>
            <a:r>
              <a:rPr lang="nl-NL" sz="2400">
                <a:solidFill>
                  <a:srgbClr val="000000"/>
                </a:solidFill>
              </a:rPr>
              <a:t>of ruimer: de mogelijkheid om een verandering te bewerkstelligen</a:t>
            </a:r>
          </a:p>
          <a:p>
            <a:pPr marL="0" indent="0">
              <a:buNone/>
            </a:pPr>
            <a:endParaRPr lang="nl-NL" sz="2400">
              <a:solidFill>
                <a:srgbClr val="000000"/>
              </a:solidFill>
            </a:endParaRPr>
          </a:p>
          <a:p>
            <a:pPr marL="0" indent="0">
              <a:buNone/>
            </a:pPr>
            <a:r>
              <a:rPr lang="nl-NL" sz="2400">
                <a:solidFill>
                  <a:srgbClr val="000000"/>
                </a:solidFill>
              </a:rPr>
              <a:t>De totale energie van een systeem is de optelsom van alle energieën, namelijk; thermische, mechanische, kinetische, potentiële, </a:t>
            </a:r>
            <a:r>
              <a:rPr lang="nl-NL" sz="2400">
                <a:solidFill>
                  <a:schemeClr val="accent1"/>
                </a:solidFill>
              </a:rPr>
              <a:t>elektrische</a:t>
            </a:r>
            <a:r>
              <a:rPr lang="nl-NL" sz="2400">
                <a:solidFill>
                  <a:srgbClr val="000000"/>
                </a:solidFill>
              </a:rPr>
              <a:t>, magnetische, chemische en nucleaire energie.</a:t>
            </a:r>
          </a:p>
          <a:p>
            <a:pPr marL="0" indent="0">
              <a:buNone/>
            </a:pPr>
            <a:endParaRPr lang="nl-NL" sz="2400">
              <a:solidFill>
                <a:srgbClr val="000000"/>
              </a:solidFill>
            </a:endParaRPr>
          </a:p>
          <a:p>
            <a:pPr marL="0" indent="0">
              <a:buNone/>
            </a:pPr>
            <a:r>
              <a:rPr lang="nl-NL" sz="2400" b="1"/>
              <a:t>Wet</a:t>
            </a:r>
            <a:r>
              <a:rPr lang="nl-NL" sz="2400"/>
              <a:t> </a:t>
            </a:r>
            <a:r>
              <a:rPr lang="nl-NL" sz="2400" b="1"/>
              <a:t>van behoud van energie</a:t>
            </a:r>
            <a:r>
              <a:rPr lang="nl-NL" sz="2400"/>
              <a:t>: totale hoeveelheid energie in een geïsoleerd systeem blijft te allen tijde constant. Energie kan worden omgezet van de ene in de andere vorm</a:t>
            </a:r>
            <a:endParaRPr lang="nl-NL" sz="2400">
              <a:hlinkClick r:id="rId6"/>
            </a:endParaRPr>
          </a:p>
          <a:p>
            <a:pPr marL="0" indent="0">
              <a:buNone/>
            </a:pPr>
            <a:endParaRPr lang="nl-NL" sz="2400">
              <a:solidFill>
                <a:srgbClr val="000000"/>
              </a:solidFill>
            </a:endParaRPr>
          </a:p>
          <a:p>
            <a:pPr marL="0" indent="0">
              <a:buNone/>
            </a:pPr>
            <a:endParaRPr lang="nl-NL" sz="2400">
              <a:solidFill>
                <a:srgbClr val="000000"/>
              </a:solidFill>
            </a:endParaRPr>
          </a:p>
        </p:txBody>
      </p:sp>
    </p:spTree>
    <p:extLst>
      <p:ext uri="{BB962C8B-B14F-4D97-AF65-F5344CB8AC3E}">
        <p14:creationId xmlns:p14="http://schemas.microsoft.com/office/powerpoint/2010/main" val="3696777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3C2DE-2E7B-4C16-939D-B641D09E0BE8}"/>
              </a:ext>
            </a:extLst>
          </p:cNvPr>
          <p:cNvSpPr>
            <a:spLocks noGrp="1"/>
          </p:cNvSpPr>
          <p:nvPr>
            <p:ph type="title"/>
          </p:nvPr>
        </p:nvSpPr>
        <p:spPr>
          <a:xfrm>
            <a:off x="838200" y="365125"/>
            <a:ext cx="10515600" cy="1325563"/>
          </a:xfrm>
        </p:spPr>
        <p:txBody>
          <a:bodyPr>
            <a:normAutofit/>
          </a:bodyPr>
          <a:lstStyle/>
          <a:p>
            <a:r>
              <a:rPr lang="nl-NL" sz="3600"/>
              <a:t>Transport van elektrische deeltjes</a:t>
            </a:r>
          </a:p>
        </p:txBody>
      </p:sp>
      <p:pic>
        <p:nvPicPr>
          <p:cNvPr id="4" name="Tijdelijke aanduiding voor inhoud 3">
            <a:extLst>
              <a:ext uri="{FF2B5EF4-FFF2-40B4-BE49-F238E27FC236}">
                <a16:creationId xmlns:a16="http://schemas.microsoft.com/office/drawing/2014/main" id="{C30777B5-6E9F-4827-ADF9-19AA69CB0AF7}"/>
              </a:ext>
            </a:extLst>
          </p:cNvPr>
          <p:cNvPicPr>
            <a:picLocks noGrp="1" noChangeAspect="1"/>
          </p:cNvPicPr>
          <p:nvPr>
            <p:ph idx="1"/>
          </p:nvPr>
        </p:nvPicPr>
        <p:blipFill rotWithShape="1">
          <a:blip r:embed="rId2"/>
          <a:srcRect l="10496" t="17531" r="37155" b="17487"/>
          <a:stretch/>
        </p:blipFill>
        <p:spPr>
          <a:xfrm>
            <a:off x="838200" y="1310322"/>
            <a:ext cx="7162800" cy="4999038"/>
          </a:xfrm>
          <a:prstGeom prst="rect">
            <a:avLst/>
          </a:prstGeom>
        </p:spPr>
      </p:pic>
    </p:spTree>
    <p:extLst>
      <p:ext uri="{BB962C8B-B14F-4D97-AF65-F5344CB8AC3E}">
        <p14:creationId xmlns:p14="http://schemas.microsoft.com/office/powerpoint/2010/main" val="2804579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827D73A-0573-46CE-899F-96FBA127A4AF}"/>
              </a:ext>
            </a:extLst>
          </p:cNvPr>
          <p:cNvSpPr>
            <a:spLocks noGrp="1"/>
          </p:cNvSpPr>
          <p:nvPr>
            <p:ph type="title"/>
          </p:nvPr>
        </p:nvSpPr>
        <p:spPr>
          <a:xfrm>
            <a:off x="640079" y="2053641"/>
            <a:ext cx="3669161" cy="2760098"/>
          </a:xfrm>
        </p:spPr>
        <p:txBody>
          <a:bodyPr>
            <a:normAutofit/>
          </a:bodyPr>
          <a:lstStyle/>
          <a:p>
            <a:r>
              <a:rPr lang="nl-NL">
                <a:solidFill>
                  <a:srgbClr val="FFFFFF"/>
                </a:solidFill>
              </a:rPr>
              <a:t>Verklaring elektrische verschijnselen</a:t>
            </a:r>
          </a:p>
        </p:txBody>
      </p:sp>
      <p:sp>
        <p:nvSpPr>
          <p:cNvPr id="3" name="Tijdelijke aanduiding voor inhoud 2">
            <a:extLst>
              <a:ext uri="{FF2B5EF4-FFF2-40B4-BE49-F238E27FC236}">
                <a16:creationId xmlns:a16="http://schemas.microsoft.com/office/drawing/2014/main" id="{CAD66CFA-F233-487D-8FCA-6FA637D0E3F1}"/>
              </a:ext>
            </a:extLst>
          </p:cNvPr>
          <p:cNvSpPr>
            <a:spLocks noGrp="1"/>
          </p:cNvSpPr>
          <p:nvPr>
            <p:ph idx="1"/>
          </p:nvPr>
        </p:nvSpPr>
        <p:spPr>
          <a:xfrm>
            <a:off x="6090574" y="801866"/>
            <a:ext cx="5306084" cy="5230634"/>
          </a:xfrm>
        </p:spPr>
        <p:txBody>
          <a:bodyPr anchor="ctr">
            <a:normAutofit/>
          </a:bodyPr>
          <a:lstStyle/>
          <a:p>
            <a:pPr marL="0" indent="0">
              <a:buNone/>
            </a:pPr>
            <a:r>
              <a:rPr lang="nl-NL" sz="3200">
                <a:solidFill>
                  <a:srgbClr val="000000"/>
                </a:solidFill>
              </a:rPr>
              <a:t>+ deeltjes</a:t>
            </a:r>
          </a:p>
          <a:p>
            <a:pPr marL="0" indent="0">
              <a:buNone/>
            </a:pPr>
            <a:r>
              <a:rPr lang="nl-NL" sz="3200">
                <a:solidFill>
                  <a:srgbClr val="000000"/>
                </a:solidFill>
              </a:rPr>
              <a:t>- deeltjes</a:t>
            </a:r>
          </a:p>
          <a:p>
            <a:pPr marL="0" indent="0">
              <a:buNone/>
            </a:pPr>
            <a:endParaRPr lang="nl-NL" sz="3200">
              <a:solidFill>
                <a:srgbClr val="000000"/>
              </a:solidFill>
            </a:endParaRPr>
          </a:p>
          <a:p>
            <a:pPr marL="0" indent="0">
              <a:buNone/>
            </a:pPr>
            <a:r>
              <a:rPr lang="nl-NL" sz="3200">
                <a:solidFill>
                  <a:srgbClr val="000000"/>
                </a:solidFill>
              </a:rPr>
              <a:t>Aantrekkende krachten </a:t>
            </a:r>
          </a:p>
          <a:p>
            <a:pPr marL="0" indent="0">
              <a:buNone/>
            </a:pPr>
            <a:r>
              <a:rPr lang="nl-NL" sz="3200">
                <a:solidFill>
                  <a:srgbClr val="000000"/>
                </a:solidFill>
              </a:rPr>
              <a:t>Afstotende krachten</a:t>
            </a:r>
            <a:endParaRPr lang="nl-NL" sz="2400">
              <a:solidFill>
                <a:srgbClr val="000000"/>
              </a:solidFill>
            </a:endParaRPr>
          </a:p>
        </p:txBody>
      </p:sp>
    </p:spTree>
    <p:extLst>
      <p:ext uri="{BB962C8B-B14F-4D97-AF65-F5344CB8AC3E}">
        <p14:creationId xmlns:p14="http://schemas.microsoft.com/office/powerpoint/2010/main" val="137954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27D73A-0573-46CE-899F-96FBA127A4AF}"/>
              </a:ext>
            </a:extLst>
          </p:cNvPr>
          <p:cNvSpPr>
            <a:spLocks noGrp="1"/>
          </p:cNvSpPr>
          <p:nvPr>
            <p:ph type="title"/>
          </p:nvPr>
        </p:nvSpPr>
        <p:spPr/>
        <p:txBody>
          <a:bodyPr/>
          <a:lstStyle/>
          <a:p>
            <a:r>
              <a:rPr lang="nl-NL"/>
              <a:t>Verklaring elektrische verschijnselen</a:t>
            </a:r>
          </a:p>
        </p:txBody>
      </p:sp>
      <p:sp>
        <p:nvSpPr>
          <p:cNvPr id="3" name="Tijdelijke aanduiding voor inhoud 2">
            <a:extLst>
              <a:ext uri="{FF2B5EF4-FFF2-40B4-BE49-F238E27FC236}">
                <a16:creationId xmlns:a16="http://schemas.microsoft.com/office/drawing/2014/main" id="{CAD66CFA-F233-487D-8FCA-6FA637D0E3F1}"/>
              </a:ext>
            </a:extLst>
          </p:cNvPr>
          <p:cNvSpPr>
            <a:spLocks noGrp="1"/>
          </p:cNvSpPr>
          <p:nvPr>
            <p:ph idx="1"/>
          </p:nvPr>
        </p:nvSpPr>
        <p:spPr>
          <a:xfrm>
            <a:off x="838200" y="1825625"/>
            <a:ext cx="5257800" cy="4351338"/>
          </a:xfrm>
        </p:spPr>
        <p:txBody>
          <a:bodyPr>
            <a:normAutofit/>
          </a:bodyPr>
          <a:lstStyle/>
          <a:p>
            <a:r>
              <a:rPr lang="nl-NL"/>
              <a:t>Binnen een stof zijn de + en – deeltjes zo gemengd dat er geen elektriciteit optreedt.</a:t>
            </a:r>
          </a:p>
          <a:p>
            <a:r>
              <a:rPr lang="nl-NL"/>
              <a:t>Elektriciteit ontstaat pas als je ze door wrijving (doek en staaf) chemisch (batterij, accu) of magnetisch (dynamo) deeltjes van elkaar weet te scheiden.</a:t>
            </a:r>
            <a:endParaRPr lang="nl-NL" sz="3600">
              <a:solidFill>
                <a:schemeClr val="accent1"/>
              </a:solidFill>
            </a:endParaRPr>
          </a:p>
          <a:p>
            <a:pPr marL="0" indent="0">
              <a:buNone/>
            </a:pPr>
            <a:endParaRPr lang="nl-NL" sz="3600">
              <a:solidFill>
                <a:schemeClr val="accent1"/>
              </a:solidFill>
            </a:endParaRPr>
          </a:p>
        </p:txBody>
      </p:sp>
      <p:pic>
        <p:nvPicPr>
          <p:cNvPr id="4" name="Afbeelding 3">
            <a:extLst>
              <a:ext uri="{FF2B5EF4-FFF2-40B4-BE49-F238E27FC236}">
                <a16:creationId xmlns:a16="http://schemas.microsoft.com/office/drawing/2014/main" id="{9E4A4908-0279-4281-B35C-409345F418E8}"/>
              </a:ext>
            </a:extLst>
          </p:cNvPr>
          <p:cNvPicPr>
            <a:picLocks noChangeAspect="1"/>
          </p:cNvPicPr>
          <p:nvPr/>
        </p:nvPicPr>
        <p:blipFill rotWithShape="1">
          <a:blip r:embed="rId2"/>
          <a:srcRect l="31166" t="22233" r="31334" b="41897"/>
          <a:stretch/>
        </p:blipFill>
        <p:spPr>
          <a:xfrm>
            <a:off x="7340600" y="1319054"/>
            <a:ext cx="3388360" cy="1822185"/>
          </a:xfrm>
          <a:prstGeom prst="rect">
            <a:avLst/>
          </a:prstGeom>
        </p:spPr>
      </p:pic>
      <p:pic>
        <p:nvPicPr>
          <p:cNvPr id="5" name="Afbeelding 4">
            <a:extLst>
              <a:ext uri="{FF2B5EF4-FFF2-40B4-BE49-F238E27FC236}">
                <a16:creationId xmlns:a16="http://schemas.microsoft.com/office/drawing/2014/main" id="{50C7DAA6-4625-492E-A4F1-AE2D7B619B79}"/>
              </a:ext>
            </a:extLst>
          </p:cNvPr>
          <p:cNvPicPr>
            <a:picLocks noChangeAspect="1"/>
          </p:cNvPicPr>
          <p:nvPr/>
        </p:nvPicPr>
        <p:blipFill rotWithShape="1">
          <a:blip r:embed="rId3"/>
          <a:srcRect l="46667" t="21913" r="27666" b="31250"/>
          <a:stretch/>
        </p:blipFill>
        <p:spPr>
          <a:xfrm>
            <a:off x="7340600" y="3141239"/>
            <a:ext cx="3388360" cy="3476369"/>
          </a:xfrm>
          <a:prstGeom prst="rect">
            <a:avLst/>
          </a:prstGeom>
        </p:spPr>
      </p:pic>
    </p:spTree>
    <p:extLst>
      <p:ext uri="{BB962C8B-B14F-4D97-AF65-F5344CB8AC3E}">
        <p14:creationId xmlns:p14="http://schemas.microsoft.com/office/powerpoint/2010/main" val="64711265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7ACB64-66BA-4A8A-86B2-93AC0E58F57F}">
  <ds:schemaRefs>
    <ds:schemaRef ds:uri="http://schemas.microsoft.com/office/2006/documentManagement/types"/>
    <ds:schemaRef ds:uri="34354c1b-6b8c-435b-ad50-990538c19557"/>
    <ds:schemaRef ds:uri="http://schemas.microsoft.com/office/infopath/2007/PartnerControls"/>
    <ds:schemaRef ds:uri="http://purl.org/dc/elements/1.1/"/>
    <ds:schemaRef ds:uri="http://www.w3.org/XML/1998/namespace"/>
    <ds:schemaRef ds:uri="http://purl.org/dc/terms/"/>
    <ds:schemaRef ds:uri="http://schemas.openxmlformats.org/package/2006/metadata/core-properties"/>
    <ds:schemaRef ds:uri="47a28104-336f-447d-946e-e305ac2bcd47"/>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4D3708D-90A5-4002-9A92-90CD77393905}">
  <ds:schemaRefs>
    <ds:schemaRef ds:uri="http://schemas.microsoft.com/sharepoint/v3/contenttype/forms"/>
  </ds:schemaRefs>
</ds:datastoreItem>
</file>

<file path=customXml/itemProps3.xml><?xml version="1.0" encoding="utf-8"?>
<ds:datastoreItem xmlns:ds="http://schemas.openxmlformats.org/officeDocument/2006/customXml" ds:itemID="{B4FDF7EA-0E38-4845-9ADE-F86091C01350}">
  <ds:schemaRefs>
    <ds:schemaRef ds:uri="34354c1b-6b8c-435b-ad50-990538c19557"/>
    <ds:schemaRef ds:uri="47a28104-336f-447d-946e-e305ac2bcd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479</Words>
  <Application>Microsoft Office PowerPoint</Application>
  <PresentationFormat>Breedbeeld</PresentationFormat>
  <Paragraphs>52</Paragraphs>
  <Slides>13</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PowerPoint-presentatie</vt:lpstr>
      <vt:lpstr>Water &amp; Energie: Nu en in de toekomst</vt:lpstr>
      <vt:lpstr>PowerPoint-presentatie</vt:lpstr>
      <vt:lpstr>Deze periode</vt:lpstr>
      <vt:lpstr>Vandaag </vt:lpstr>
      <vt:lpstr>Wat is Energie?</vt:lpstr>
      <vt:lpstr>Transport van elektrische deeltjes</vt:lpstr>
      <vt:lpstr>Verklaring elektrische verschijnselen</vt:lpstr>
      <vt:lpstr>Verklaring elektrische verschijnselen</vt:lpstr>
      <vt:lpstr>Isolatoren &amp; Geleiders</vt:lpstr>
      <vt:lpstr>Lading, Spanning en Stroom</vt:lpstr>
      <vt:lpstr>Vermogen &amp; Energiegebruik</vt:lpstr>
      <vt:lpstr>Opdrachten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en energie in beeld</dc:title>
  <dc:creator>Stijn Weijermars</dc:creator>
  <cp:lastModifiedBy>Stijn Weijermars</cp:lastModifiedBy>
  <cp:revision>1</cp:revision>
  <dcterms:created xsi:type="dcterms:W3CDTF">2020-09-01T07:46:53Z</dcterms:created>
  <dcterms:modified xsi:type="dcterms:W3CDTF">2021-09-08T12:26:33Z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